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20"/>
  </p:notesMasterIdLst>
  <p:sldIdLst>
    <p:sldId id="256" r:id="rId2"/>
    <p:sldId id="410" r:id="rId3"/>
    <p:sldId id="374" r:id="rId4"/>
    <p:sldId id="375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5" r:id="rId13"/>
    <p:sldId id="422" r:id="rId14"/>
    <p:sldId id="426" r:id="rId15"/>
    <p:sldId id="423" r:id="rId16"/>
    <p:sldId id="424" r:id="rId17"/>
    <p:sldId id="379" r:id="rId18"/>
    <p:sldId id="409" r:id="rId19"/>
  </p:sldIdLst>
  <p:sldSz cx="12192000" cy="6858000"/>
  <p:notesSz cx="6858000" cy="9144000"/>
  <p:embeddedFontLst>
    <p:embeddedFont>
      <p:font typeface="Amazon Ember Light" panose="020B0403020204020204" pitchFamily="34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orient="horz" pos="542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8" pos="7469" userDrawn="1">
          <p15:clr>
            <a:srgbClr val="A4A3A4"/>
          </p15:clr>
        </p15:guide>
        <p15:guide id="16" pos="311" userDrawn="1">
          <p15:clr>
            <a:srgbClr val="A4A3A4"/>
          </p15:clr>
        </p15:guide>
        <p15:guide id="18" orient="horz" userDrawn="1">
          <p15:clr>
            <a:srgbClr val="A4A3A4"/>
          </p15:clr>
        </p15:guide>
        <p15:guide id="19" orient="horz" pos="915" userDrawn="1">
          <p15:clr>
            <a:srgbClr val="A4A3A4"/>
          </p15:clr>
        </p15:guide>
        <p15:guide id="20" pos="7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l Sarig" initials="" lastIdx="2" clrIdx="0"/>
  <p:cmAuthor id="1" name="Orli Yakuel" initials="" lastIdx="3" clrIdx="1"/>
  <p:cmAuthor id="2" name="Adi Pinhas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300"/>
    <a:srgbClr val="1B243C"/>
    <a:srgbClr val="CCCCCC"/>
    <a:srgbClr val="1C2225"/>
    <a:srgbClr val="EEEEEE"/>
    <a:srgbClr val="FFFFFF"/>
    <a:srgbClr val="E6E6E6"/>
    <a:srgbClr val="F2F2F2"/>
    <a:srgbClr val="E0E0E0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DAB8D-EB97-41DD-8992-FBBE5CA8ED4E}">
  <a:tblStyle styleId="{053DAB8D-EB97-41DD-8992-FBBE5CA8ED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 autoAdjust="0"/>
    <p:restoredTop sz="84542" autoAdjust="0"/>
  </p:normalViewPr>
  <p:slideViewPr>
    <p:cSldViewPr snapToGrid="0">
      <p:cViewPr>
        <p:scale>
          <a:sx n="100" d="100"/>
          <a:sy n="100" d="100"/>
        </p:scale>
        <p:origin x="2048" y="680"/>
      </p:cViewPr>
      <p:guideLst>
        <p:guide orient="horz" pos="542"/>
        <p:guide orient="horz" pos="4156"/>
        <p:guide pos="7469"/>
        <p:guide pos="311"/>
        <p:guide orient="horz"/>
        <p:guide orient="horz" pos="915"/>
        <p:guide pos="7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116666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116666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116666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ct val="116666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50558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Notes:</a:t>
            </a:r>
          </a:p>
          <a:p>
            <a:r>
              <a:rPr lang="en-US" sz="1200" dirty="0"/>
              <a:t>Provide an impactful intro or slogan.</a:t>
            </a:r>
          </a:p>
          <a:p>
            <a:r>
              <a:rPr lang="en-US" sz="1200" dirty="0"/>
              <a:t>Use analogies to back up the points that you’re making.</a:t>
            </a:r>
          </a:p>
          <a:p>
            <a:r>
              <a:rPr lang="en-US" sz="1200" dirty="0"/>
              <a:t>Start with a strong intro / vision</a:t>
            </a:r>
          </a:p>
          <a:p>
            <a:r>
              <a:rPr lang="en-US" sz="1200" dirty="0"/>
              <a:t>Add social proof / case studies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9880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015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C528B0-ED61-4C0E-A250-CA746E0D2A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2044" y="2518910"/>
            <a:ext cx="10515600" cy="15024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5000" b="1" spc="-15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93C10423-5854-4184-8CA3-9EF8B50CD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3887" r="46405" b="56513"/>
          <a:stretch/>
        </p:blipFill>
        <p:spPr>
          <a:xfrm>
            <a:off x="411900" y="560132"/>
            <a:ext cx="5203651" cy="24644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1129-BEFF-4EF3-A215-484BF676B5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5F12B-3791-DE43-B594-6B6AAC8C1949}"/>
              </a:ext>
            </a:extLst>
          </p:cNvPr>
          <p:cNvSpPr txBox="1"/>
          <p:nvPr userDrawn="1"/>
        </p:nvSpPr>
        <p:spPr>
          <a:xfrm>
            <a:off x="7582328" y="5822021"/>
            <a:ext cx="4045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SSID: Guest</a:t>
            </a:r>
          </a:p>
          <a:p>
            <a:r>
              <a:rPr lang="en-US" sz="2400" b="0" i="0" dirty="0">
                <a:solidFill>
                  <a:schemeClr val="bg1">
                    <a:lumMod val="5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Password: Cube@11999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869329-EF2A-D946-A594-8BE6D11FF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819103" y="5822020"/>
            <a:ext cx="718284" cy="71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D6D0D-26B5-B349-BDC1-394F13BF9E7C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CDB94D-1A1F-3C44-92B1-FD53126AAF0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11373999" cy="4822247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defRPr lang="en-US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defRPr lang="en-US" sz="24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marL="179388" lvl="0" indent="-179388">
              <a:lnSpc>
                <a:spcPct val="100000"/>
              </a:lnSpc>
            </a:pPr>
            <a:r>
              <a:rPr lang="en-US" dirty="0"/>
              <a:t>Edit Master text styles</a:t>
            </a:r>
          </a:p>
          <a:p>
            <a:pPr marL="358775" lvl="1" indent="-179388">
              <a:lnSpc>
                <a:spcPct val="100000"/>
              </a:lnSpc>
            </a:pPr>
            <a:r>
              <a:rPr lang="en-US" dirty="0"/>
              <a:t>Second level</a:t>
            </a:r>
          </a:p>
          <a:p>
            <a:pPr marL="538163" lvl="2" indent="-179388">
              <a:lnSpc>
                <a:spcPct val="100000"/>
              </a:lnSpc>
            </a:pPr>
            <a:r>
              <a:rPr lang="en-US" dirty="0"/>
              <a:t>Third level</a:t>
            </a:r>
          </a:p>
          <a:p>
            <a:pPr marL="717550" lvl="3" indent="-179388">
              <a:lnSpc>
                <a:spcPct val="100000"/>
              </a:lnSpc>
            </a:pPr>
            <a:r>
              <a:rPr lang="en-US" dirty="0"/>
              <a:t>Fourth level</a:t>
            </a:r>
          </a:p>
          <a:p>
            <a:pPr marL="896938" lvl="4" indent="-179388">
              <a:lnSpc>
                <a:spcPct val="100000"/>
              </a:lnSpc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55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D6D0D-26B5-B349-BDC1-394F13BF9E7C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76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6D6D0D-26B5-B349-BDC1-394F13BF9E7C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81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lean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3D7CBF-8D8F-A940-AFE9-DCA1AB19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EE6A7B6-AEAB-064A-B0AD-15C586566F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11373999" cy="4822247"/>
          </a:xfrm>
          <a:prstGeom prst="rect">
            <a:avLst/>
          </a:prstGeom>
        </p:spPr>
        <p:txBody>
          <a:bodyPr/>
          <a:lstStyle>
            <a:lvl1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>
              <a:defRPr lang="en-US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>
              <a:defRPr lang="en-US" sz="24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>
              <a:defRPr lang="en-US" sz="24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marL="179388" lvl="0" indent="-179388">
              <a:lnSpc>
                <a:spcPct val="100000"/>
              </a:lnSpc>
            </a:pPr>
            <a:r>
              <a:rPr lang="en-US" dirty="0"/>
              <a:t>Edit Master text styles</a:t>
            </a:r>
          </a:p>
          <a:p>
            <a:pPr marL="358775" lvl="1" indent="-179388">
              <a:lnSpc>
                <a:spcPct val="100000"/>
              </a:lnSpc>
            </a:pPr>
            <a:r>
              <a:rPr lang="en-US" dirty="0"/>
              <a:t>Second level</a:t>
            </a:r>
          </a:p>
          <a:p>
            <a:pPr marL="538163" lvl="2" indent="-179388">
              <a:lnSpc>
                <a:spcPct val="100000"/>
              </a:lnSpc>
            </a:pPr>
            <a:r>
              <a:rPr lang="en-US" dirty="0"/>
              <a:t>Third level</a:t>
            </a:r>
          </a:p>
          <a:p>
            <a:pPr marL="717550" lvl="3" indent="-179388">
              <a:lnSpc>
                <a:spcPct val="100000"/>
              </a:lnSpc>
            </a:pPr>
            <a:r>
              <a:rPr lang="en-US" dirty="0"/>
              <a:t>Fourth level</a:t>
            </a:r>
          </a:p>
          <a:p>
            <a:pPr marL="896938" lvl="4" indent="-179388">
              <a:lnSpc>
                <a:spcPct val="100000"/>
              </a:lnSpc>
            </a:pPr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9CD88-430E-3741-A40F-5FC418F9DEDE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436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lea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3D7CBF-8D8F-A940-AFE9-DCA1AB19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366" y="399310"/>
            <a:ext cx="11604477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48EFE-D7ED-B248-B10A-48C26FAB1910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109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Clea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948EFE-D7ED-B248-B10A-48C26FAB1910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8331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6C3B733-CC77-4CD1-B05F-A234DA885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219" t="14524" r="53799" b="65510"/>
          <a:stretch/>
        </p:blipFill>
        <p:spPr>
          <a:xfrm>
            <a:off x="1043703" y="1225836"/>
            <a:ext cx="3741911" cy="12366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3E737E-F492-9949-AC99-9FEE0E6515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C2F65F-3853-B742-A588-8A1CF1C71534}"/>
              </a:ext>
            </a:extLst>
          </p:cNvPr>
          <p:cNvSpPr txBox="1"/>
          <p:nvPr userDrawn="1"/>
        </p:nvSpPr>
        <p:spPr>
          <a:xfrm>
            <a:off x="1112043" y="2518909"/>
            <a:ext cx="6195959" cy="1519601"/>
          </a:xfrm>
          <a:prstGeom prst="rect">
            <a:avLst/>
          </a:prstGeom>
        </p:spPr>
        <p:txBody>
          <a:bodyPr anchor="b"/>
          <a:lstStyle>
            <a:lvl1pPr defTabSz="914400" eaLnBrk="1" latinLnBrk="0" hangingPunct="1">
              <a:spcBef>
                <a:spcPct val="0"/>
              </a:spcBef>
              <a:buFontTx/>
              <a:defRPr sz="5000" b="1" kern="1200" spc="-15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809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28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741AD-0FE8-4DB4-9E81-D3C67E756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36" y="1190626"/>
            <a:ext cx="11407925" cy="4791430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358775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538163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717550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89693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68368-8CA4-E740-81C3-3A47E8A507A8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E6BE13-4B87-9B44-8541-C364017FD9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992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48DB9-B821-AF48-8EA7-BA3222F7ADF2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804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C89947-E594-4C43-A094-87415013BF52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2198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ean 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3D53EA-5198-6643-BDCA-152EE5793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36" y="1190626"/>
            <a:ext cx="11407925" cy="4791430"/>
          </a:xfrm>
          <a:prstGeom prst="rect">
            <a:avLst/>
          </a:prstGeom>
        </p:spPr>
        <p:txBody>
          <a:bodyPr/>
          <a:lstStyle>
            <a:lvl1pPr marL="17938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358775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538163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717550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896938" indent="-179388">
              <a:lnSpc>
                <a:spcPct val="100000"/>
              </a:lnSpc>
              <a:defRPr sz="24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3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ean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66759-8E4C-47FE-82D2-6E12227236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583" y="399310"/>
            <a:ext cx="11390833" cy="791316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907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lea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CA1A944-2232-4A7C-A0AD-6B74DAAFA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27608-A815-2D44-96F0-055D93B06694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6410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93C10423-5854-4184-8CA3-9EF8B50CD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3887" r="46405" b="56513"/>
          <a:stretch/>
        </p:blipFill>
        <p:spPr>
          <a:xfrm>
            <a:off x="411900" y="560132"/>
            <a:ext cx="5203651" cy="24644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1129-BEFF-4EF3-A215-484BF676B5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434DF-AC1F-CA4A-8429-05E568A9BE30}"/>
              </a:ext>
            </a:extLst>
          </p:cNvPr>
          <p:cNvSpPr txBox="1"/>
          <p:nvPr userDrawn="1"/>
        </p:nvSpPr>
        <p:spPr>
          <a:xfrm>
            <a:off x="1112043" y="2518909"/>
            <a:ext cx="6195959" cy="1519601"/>
          </a:xfrm>
          <a:prstGeom prst="rect">
            <a:avLst/>
          </a:prstGeom>
        </p:spPr>
        <p:txBody>
          <a:bodyPr anchor="b"/>
          <a:lstStyle>
            <a:lvl1pPr defTabSz="914400" eaLnBrk="1" latinLnBrk="0" hangingPunct="1">
              <a:spcBef>
                <a:spcPct val="0"/>
              </a:spcBef>
              <a:buFontTx/>
              <a:defRPr sz="5000" b="1" kern="1200" spc="-15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5042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1A77F1ED-ABC7-4A7D-B339-AF2CD0CFA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6C3B733-CC77-4CD1-B05F-A234DA885B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219" t="14524" r="53799" b="65510"/>
          <a:stretch/>
        </p:blipFill>
        <p:spPr>
          <a:xfrm>
            <a:off x="1043703" y="1225836"/>
            <a:ext cx="3741911" cy="12366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4CA8DF-8603-2947-AB41-403C942BE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2044" y="2518910"/>
            <a:ext cx="10515600" cy="15024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5000" b="1" spc="-15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921663-4346-0E48-B60F-A6C7B280B6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2044" y="4038511"/>
            <a:ext cx="10515600" cy="83094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0" indent="0">
              <a:buFontTx/>
              <a:buNone/>
              <a:defRPr sz="20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0" indent="0">
              <a:buFontTx/>
              <a:buNone/>
              <a:defRPr sz="1600">
                <a:solidFill>
                  <a:srgbClr val="1B243C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34DC1-E561-054C-85AC-099DFF590877}"/>
              </a:ext>
            </a:extLst>
          </p:cNvPr>
          <p:cNvSpPr txBox="1"/>
          <p:nvPr userDrawn="1"/>
        </p:nvSpPr>
        <p:spPr>
          <a:xfrm>
            <a:off x="7582328" y="5822021"/>
            <a:ext cx="4045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SSID: Guest</a:t>
            </a:r>
          </a:p>
          <a:p>
            <a:r>
              <a:rPr lang="en-US" sz="2400" b="0" i="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Password: Cube@11999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3632-AEB8-A44C-B345-A041BF73B5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6819104" y="5822021"/>
            <a:ext cx="718283" cy="71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F8332952-D25F-47A6-8492-6B9B3A46EDD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A60D50-6AFF-634B-AF83-DDB75997EF05}"/>
              </a:ext>
            </a:extLst>
          </p:cNvPr>
          <p:cNvSpPr txBox="1"/>
          <p:nvPr userDrawn="1"/>
        </p:nvSpPr>
        <p:spPr>
          <a:xfrm>
            <a:off x="425550" y="6549852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6568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94" r:id="rId3"/>
    <p:sldLayoutId id="2147483697" r:id="rId4"/>
    <p:sldLayoutId id="2147483696" r:id="rId5"/>
    <p:sldLayoutId id="2147483695" r:id="rId6"/>
    <p:sldLayoutId id="2147483689" r:id="rId7"/>
    <p:sldLayoutId id="2147483698" r:id="rId8"/>
    <p:sldLayoutId id="2147483690" r:id="rId9"/>
    <p:sldLayoutId id="2147483691" r:id="rId10"/>
    <p:sldLayoutId id="2147483699" r:id="rId11"/>
    <p:sldLayoutId id="2147483701" r:id="rId12"/>
    <p:sldLayoutId id="2147483692" r:id="rId13"/>
    <p:sldLayoutId id="2147483700" r:id="rId14"/>
    <p:sldLayoutId id="2147483702" r:id="rId15"/>
    <p:sldLayoutId id="2147483703" r:id="rId16"/>
    <p:sldLayoutId id="214748370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5F9BEA-C7D4-E74A-9E05-82D077F13D1E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shade val="30000"/>
                  <a:satMod val="115000"/>
                  <a:alpha val="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A91B220-A43D-4CD5-AEE9-B62BAE20D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044" y="2044348"/>
            <a:ext cx="10515600" cy="1502484"/>
          </a:xfrm>
        </p:spPr>
        <p:txBody>
          <a:bodyPr/>
          <a:lstStyle/>
          <a:p>
            <a:r>
              <a:rPr lang="en-GB" sz="4400" dirty="0"/>
              <a:t>Intro to AWS Cloud Development Kit</a:t>
            </a:r>
            <a:endParaRPr lang="en-IL" sz="4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337C7D-C7B1-45E0-9C5C-E9722DC5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044" y="3563949"/>
            <a:ext cx="10515600" cy="2258117"/>
          </a:xfrm>
        </p:spPr>
        <p:txBody>
          <a:bodyPr/>
          <a:lstStyle/>
          <a:p>
            <a:endParaRPr lang="en-GB" b="1" dirty="0"/>
          </a:p>
          <a:p>
            <a:r>
              <a:rPr lang="en-GB" b="1" dirty="0"/>
              <a:t>Elad Ben-Israel</a:t>
            </a:r>
          </a:p>
          <a:p>
            <a:r>
              <a:rPr lang="en-GB" dirty="0"/>
              <a:t>Principal Software Engineer</a:t>
            </a:r>
          </a:p>
          <a:p>
            <a:r>
              <a:rPr lang="en-GB" dirty="0"/>
              <a:t>Amazon Web Services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7DFDD-60AE-6643-9123-1941E1DA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522" y="358624"/>
            <a:ext cx="2680578" cy="1127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03F0-0041-C248-AF02-19777956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DOMs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7114-4AAB-7A42-9A8E-1E9D73CFF63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Troposphere (Python)</a:t>
            </a:r>
          </a:p>
          <a:p>
            <a:r>
              <a:rPr lang="en-US" dirty="0" err="1"/>
              <a:t>SparkleFormation</a:t>
            </a:r>
            <a:r>
              <a:rPr lang="en-US" dirty="0"/>
              <a:t> (Ruby)</a:t>
            </a:r>
          </a:p>
          <a:p>
            <a:r>
              <a:rPr lang="en-US" dirty="0"/>
              <a:t>CFN-DSL (Ruby)</a:t>
            </a:r>
          </a:p>
          <a:p>
            <a:r>
              <a:rPr lang="en-US" dirty="0" err="1"/>
              <a:t>goformation</a:t>
            </a:r>
            <a:r>
              <a:rPr lang="en-US" dirty="0"/>
              <a:t> (Go)</a:t>
            </a:r>
          </a:p>
          <a:p>
            <a:endParaRPr lang="en-US" dirty="0"/>
          </a:p>
          <a:p>
            <a:pPr>
              <a:buFont typeface="Apple Color Emoji" pitchFamily="2" charset="0"/>
              <a:buChar char="👍🏽"/>
            </a:pPr>
            <a:endParaRPr lang="en-US" dirty="0"/>
          </a:p>
          <a:p>
            <a:pPr>
              <a:buFont typeface="Apple Color Emoji" pitchFamily="2" charset="0"/>
              <a:buChar char="👍🏽"/>
            </a:pPr>
            <a:r>
              <a:rPr lang="en-US" dirty="0"/>
              <a:t> REAL CODE ❤️ : “if” statements, for loops</a:t>
            </a:r>
          </a:p>
          <a:p>
            <a:pPr>
              <a:buFont typeface="Apple Color Emoji" pitchFamily="2" charset="0"/>
              <a:buChar char="👎🏽"/>
            </a:pPr>
            <a:r>
              <a:rPr lang="en-US" dirty="0"/>
              <a:t> Language-specific</a:t>
            </a:r>
          </a:p>
          <a:p>
            <a:pPr>
              <a:buFont typeface="Apple Color Emoji" pitchFamily="2" charset="0"/>
              <a:buChar char="👎🏽"/>
            </a:pPr>
            <a:r>
              <a:rPr lang="en-US" dirty="0"/>
              <a:t> Stay at the CloudFormation abstraction level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FB5047-B7D4-1A4F-8519-BF0C3D02E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761" y="794968"/>
            <a:ext cx="3385105" cy="445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A68392-3E98-A64E-BA97-926EB366565C}"/>
              </a:ext>
            </a:extLst>
          </p:cNvPr>
          <p:cNvCxnSpPr>
            <a:cxnSpLocks/>
          </p:cNvCxnSpPr>
          <p:nvPr/>
        </p:nvCxnSpPr>
        <p:spPr>
          <a:xfrm>
            <a:off x="3733800" y="1866900"/>
            <a:ext cx="3847618" cy="482761"/>
          </a:xfrm>
          <a:prstGeom prst="line">
            <a:avLst/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1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17CB0-CC5C-2F4C-9D0C-178E7A0A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 Abstraction Level?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753B64-9B1C-C64A-8F66-306E9C86EE42}"/>
              </a:ext>
            </a:extLst>
          </p:cNvPr>
          <p:cNvGrpSpPr/>
          <p:nvPr/>
        </p:nvGrpSpPr>
        <p:grpSpPr>
          <a:xfrm>
            <a:off x="9164070" y="-234312"/>
            <a:ext cx="2689185" cy="11552303"/>
            <a:chOff x="173621" y="-68692"/>
            <a:chExt cx="1621334" cy="69649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F41A8D-13B7-2D45-A39F-6F98AA89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621" y="5499416"/>
              <a:ext cx="1618488" cy="13968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B0D14D-C85B-0A42-926B-E82DF69D6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621" y="3583748"/>
              <a:ext cx="1621334" cy="19156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D9A58E-9D50-A840-845C-21D47ADB4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622" y="1607644"/>
              <a:ext cx="1619757" cy="19761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A729BA-0FDC-594D-A5F2-00E308231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144" y="-68692"/>
              <a:ext cx="1616733" cy="1676336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69B19F1-469B-CF4D-A77C-0698A2F94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513" y="1338978"/>
            <a:ext cx="3385105" cy="4451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70311C-FDAD-0546-BAD4-BA645F62285C}"/>
              </a:ext>
            </a:extLst>
          </p:cNvPr>
          <p:cNvCxnSpPr>
            <a:cxnSpLocks/>
          </p:cNvCxnSpPr>
          <p:nvPr/>
        </p:nvCxnSpPr>
        <p:spPr>
          <a:xfrm>
            <a:off x="4826643" y="1389004"/>
            <a:ext cx="4166886" cy="34029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5C3004-F769-4646-9030-9A8D49AA61C7}"/>
              </a:ext>
            </a:extLst>
          </p:cNvPr>
          <p:cNvCxnSpPr>
            <a:cxnSpLocks/>
          </p:cNvCxnSpPr>
          <p:nvPr/>
        </p:nvCxnSpPr>
        <p:spPr>
          <a:xfrm>
            <a:off x="4875159" y="5790745"/>
            <a:ext cx="4118370" cy="62163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1FFC7D1-CFE0-8045-83C5-E55C93524F49}"/>
              </a:ext>
            </a:extLst>
          </p:cNvPr>
          <p:cNvSpPr txBox="1"/>
          <p:nvPr/>
        </p:nvSpPr>
        <p:spPr>
          <a:xfrm>
            <a:off x="5129630" y="4066967"/>
            <a:ext cx="24593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Public/Private VPC</a:t>
            </a:r>
          </a:p>
          <a:p>
            <a:r>
              <a:rPr lang="en-US" sz="20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Troposphere</a:t>
            </a:r>
          </a:p>
          <a:p>
            <a:r>
              <a:rPr lang="en-US" sz="20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218 lines of Python</a:t>
            </a:r>
          </a:p>
        </p:txBody>
      </p:sp>
    </p:spTree>
    <p:extLst>
      <p:ext uri="{BB962C8B-B14F-4D97-AF65-F5344CB8AC3E}">
        <p14:creationId xmlns:p14="http://schemas.microsoft.com/office/powerpoint/2010/main" val="20921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8.33333E-7 -0.6342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4AF1C9-8638-EB44-920F-AFE4B7A6DB08}"/>
              </a:ext>
            </a:extLst>
          </p:cNvPr>
          <p:cNvSpPr txBox="1">
            <a:spLocks/>
          </p:cNvSpPr>
          <p:nvPr/>
        </p:nvSpPr>
        <p:spPr>
          <a:xfrm>
            <a:off x="2040666" y="1643910"/>
            <a:ext cx="7979633" cy="19882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Introducing</a:t>
            </a:r>
          </a:p>
          <a:p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 Development Kit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384549-336C-C54F-81C9-861416498AF5}"/>
              </a:ext>
            </a:extLst>
          </p:cNvPr>
          <p:cNvGrpSpPr/>
          <p:nvPr/>
        </p:nvGrpSpPr>
        <p:grpSpPr>
          <a:xfrm>
            <a:off x="1675835" y="3126008"/>
            <a:ext cx="8496864" cy="5533583"/>
            <a:chOff x="1523435" y="3075208"/>
            <a:chExt cx="8496864" cy="55335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87E381-217E-7E45-BB0F-29FCC6AA8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3435" y="3075208"/>
              <a:ext cx="8496864" cy="553358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4D93C9-A217-C142-A197-41EFA3608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435" y="3075208"/>
              <a:ext cx="1892300" cy="189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60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FE28-FCA6-A643-8771-0E54DC38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 Development Kit (CDK)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A82A3-21DE-754E-B888-95224FC99F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6654095" cy="4822247"/>
          </a:xfrm>
        </p:spPr>
        <p:txBody>
          <a:bodyPr/>
          <a:lstStyle/>
          <a:p>
            <a:pPr>
              <a:buFont typeface="Apple Color Emoji" pitchFamily="2" charset="0"/>
              <a:buChar char="👍"/>
            </a:pPr>
            <a:endParaRPr lang="en-US" sz="2800" dirty="0"/>
          </a:p>
          <a:p>
            <a:pPr>
              <a:buFont typeface="Apple Color Emoji" pitchFamily="2" charset="0"/>
              <a:buChar char="👍"/>
            </a:pPr>
            <a:r>
              <a:rPr lang="en-US" sz="2800" dirty="0"/>
              <a:t> Real code ❤️ - naturally express infrastructure logic</a:t>
            </a:r>
          </a:p>
          <a:p>
            <a:pPr>
              <a:buFont typeface="Apple Color Emoji" pitchFamily="2" charset="0"/>
              <a:buChar char="👍"/>
            </a:pPr>
            <a:endParaRPr lang="en-US" sz="2800" dirty="0"/>
          </a:p>
          <a:p>
            <a:pPr>
              <a:buFont typeface="Apple Color Emoji" pitchFamily="2" charset="0"/>
              <a:buChar char="👍"/>
            </a:pPr>
            <a:r>
              <a:rPr lang="en-US" sz="2800" dirty="0"/>
              <a:t> Supports all </a:t>
            </a:r>
            <a:r>
              <a:rPr lang="en-US" sz="2800" b="1" dirty="0"/>
              <a:t>familiar programming  language</a:t>
            </a:r>
            <a:r>
              <a:rPr lang="en-US" sz="2800" dirty="0"/>
              <a:t>, IDEs and and tools</a:t>
            </a:r>
          </a:p>
          <a:p>
            <a:pPr>
              <a:buFont typeface="Apple Color Emoji" pitchFamily="2" charset="0"/>
              <a:buChar char="👍"/>
            </a:pPr>
            <a:endParaRPr lang="en-US" sz="2800" dirty="0"/>
          </a:p>
          <a:p>
            <a:pPr>
              <a:buFont typeface="Apple Color Emoji" pitchFamily="2" charset="0"/>
              <a:buChar char="👍"/>
            </a:pPr>
            <a:r>
              <a:rPr lang="en-US" sz="2800" dirty="0"/>
              <a:t> Open source, developer preview</a:t>
            </a:r>
          </a:p>
          <a:p>
            <a:pPr marL="457200" lvl="1" indent="0">
              <a:buNone/>
            </a:pPr>
            <a:r>
              <a:rPr lang="en-US" sz="2800" b="1" dirty="0"/>
              <a:t>Come build it with us!</a:t>
            </a:r>
          </a:p>
          <a:p>
            <a:pPr>
              <a:buFont typeface="Apple Color Emoji" pitchFamily="2" charset="0"/>
              <a:buChar char="👍"/>
            </a:pPr>
            <a:endParaRPr lang="en-US" sz="28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C96102-C48F-F542-9871-CF6F1B7A1AA0}"/>
              </a:ext>
            </a:extLst>
          </p:cNvPr>
          <p:cNvGrpSpPr/>
          <p:nvPr/>
        </p:nvGrpSpPr>
        <p:grpSpPr>
          <a:xfrm>
            <a:off x="7589860" y="3109543"/>
            <a:ext cx="3223429" cy="498366"/>
            <a:chOff x="7205303" y="1552798"/>
            <a:chExt cx="3223429" cy="4983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510D53-8373-774A-B283-1EA200B6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5303" y="1553173"/>
              <a:ext cx="497991" cy="49799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75E9B0-8165-4C43-A538-8E3382C6B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0626" y="1553173"/>
              <a:ext cx="497991" cy="49799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D7A7447-7927-D244-A83F-DAA63033E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18341" y="1553138"/>
              <a:ext cx="498026" cy="49802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2D4FD94-E46A-E448-B3A8-AE89CB7B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521" y="1553173"/>
              <a:ext cx="543916" cy="497991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33EC1F-0174-6346-96FE-A331EAC55F70}"/>
                </a:ext>
              </a:extLst>
            </p:cNvPr>
            <p:cNvSpPr/>
            <p:nvPr/>
          </p:nvSpPr>
          <p:spPr>
            <a:xfrm>
              <a:off x="9483584" y="1552798"/>
              <a:ext cx="945148" cy="498366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1EC868-82C8-B847-ABF3-56FA70C84073}"/>
                </a:ext>
              </a:extLst>
            </p:cNvPr>
            <p:cNvSpPr txBox="1"/>
            <p:nvPr/>
          </p:nvSpPr>
          <p:spPr>
            <a:xfrm>
              <a:off x="9564230" y="1648092"/>
              <a:ext cx="7713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more…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8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50FFB-B823-FE4C-AA04-029AC0F7AE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5065" y="1190626"/>
            <a:ext cx="11345135" cy="482224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Abstract and reusable “cloud components”:</a:t>
            </a:r>
          </a:p>
          <a:p>
            <a:r>
              <a:rPr lang="en-US" sz="2800" dirty="0"/>
              <a:t>Encapsulates infra behind an object-oriented API</a:t>
            </a:r>
          </a:p>
          <a:p>
            <a:r>
              <a:rPr lang="en-US" sz="2800" dirty="0"/>
              <a:t>Bundles assets (runtime code, docker images, static files)</a:t>
            </a:r>
          </a:p>
          <a:p>
            <a:r>
              <a:rPr lang="en-US" sz="2800" dirty="0"/>
              <a:t>Composable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What can we do with constructs?</a:t>
            </a:r>
          </a:p>
          <a:p>
            <a:r>
              <a:rPr lang="en-US" sz="2800" dirty="0"/>
              <a:t>High-level class library for AWS – </a:t>
            </a:r>
            <a:br>
              <a:rPr lang="en-US" sz="2800" dirty="0"/>
            </a:br>
            <a:r>
              <a:rPr lang="en-US" sz="2800" dirty="0">
                <a:solidFill>
                  <a:schemeClr val="accent4"/>
                </a:solidFill>
              </a:rPr>
              <a:t>the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4"/>
                </a:solidFill>
              </a:rPr>
              <a:t>AWS Construct Library</a:t>
            </a:r>
          </a:p>
          <a:p>
            <a:r>
              <a:rPr lang="en-US" sz="2800" dirty="0"/>
              <a:t>Modularize your app</a:t>
            </a:r>
          </a:p>
          <a:p>
            <a:r>
              <a:rPr lang="en-US" sz="2800" dirty="0"/>
              <a:t>Publish your own</a:t>
            </a:r>
          </a:p>
          <a:p>
            <a:endParaRPr lang="en-US" sz="2800" dirty="0"/>
          </a:p>
          <a:p>
            <a:endParaRPr lang="en-US" sz="2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2BE66E-0785-AB4A-9F2E-E0A868A36BA9}"/>
              </a:ext>
            </a:extLst>
          </p:cNvPr>
          <p:cNvCxnSpPr>
            <a:cxnSpLocks/>
          </p:cNvCxnSpPr>
          <p:nvPr/>
        </p:nvCxnSpPr>
        <p:spPr>
          <a:xfrm>
            <a:off x="5003800" y="4869151"/>
            <a:ext cx="1358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2A3CAB1-C0DA-F445-A79E-6BF11203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66" y="399310"/>
            <a:ext cx="11604477" cy="791316"/>
          </a:xfrm>
        </p:spPr>
        <p:txBody>
          <a:bodyPr/>
          <a:lstStyle/>
          <a:p>
            <a:r>
              <a:rPr lang="en-US" dirty="0"/>
              <a:t>👍 👍 👍 </a:t>
            </a:r>
            <a:r>
              <a:rPr lang="en-US" i="1" dirty="0"/>
              <a:t>Constructs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F20B8D-5D7A-E746-AF44-D821FEF01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575502"/>
            <a:ext cx="6690945" cy="428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9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5158A4-56AE-AE42-B434-9FA1BB8AC0A8}"/>
              </a:ext>
            </a:extLst>
          </p:cNvPr>
          <p:cNvSpPr txBox="1"/>
          <p:nvPr/>
        </p:nvSpPr>
        <p:spPr>
          <a:xfrm>
            <a:off x="941832" y="3474720"/>
            <a:ext cx="557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n-US" sz="36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cdkworkshop.com</a:t>
            </a:r>
            <a:endParaRPr lang="en-US" sz="36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AB098-2133-1542-923E-7D214B1247B5}"/>
              </a:ext>
            </a:extLst>
          </p:cNvPr>
          <p:cNvSpPr txBox="1"/>
          <p:nvPr/>
        </p:nvSpPr>
        <p:spPr>
          <a:xfrm>
            <a:off x="941832" y="2759547"/>
            <a:ext cx="6590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Let’s take it for a spin!</a:t>
            </a:r>
          </a:p>
        </p:txBody>
      </p:sp>
    </p:spTree>
    <p:extLst>
      <p:ext uri="{BB962C8B-B14F-4D97-AF65-F5344CB8AC3E}">
        <p14:creationId xmlns:p14="http://schemas.microsoft.com/office/powerpoint/2010/main" val="41374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B3D0-FC8C-9148-B49D-BCBB3E9F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workshop…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3432-2560-FC4F-AE54-0A1276ADBBD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6"/>
            <a:ext cx="5782535" cy="482224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You’ll need: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Laptop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AWS account for experimentation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Basic coding skills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65D5FC-95BC-F24D-B35D-64E20DFE9124}"/>
              </a:ext>
            </a:extLst>
          </p:cNvPr>
          <p:cNvSpPr/>
          <p:nvPr/>
        </p:nvSpPr>
        <p:spPr>
          <a:xfrm>
            <a:off x="0" y="4860377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 started at</a:t>
            </a:r>
          </a:p>
          <a:p>
            <a:pPr algn="ctr"/>
            <a:r>
              <a:rPr lang="en-US" sz="2800" dirty="0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https://</a:t>
            </a:r>
            <a:r>
              <a:rPr lang="en-US" sz="2800" dirty="0" err="1">
                <a:solidFill>
                  <a:schemeClr val="accent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cdkworkshop.com</a:t>
            </a:r>
            <a:endParaRPr lang="en-US" sz="2800" dirty="0">
              <a:solidFill>
                <a:schemeClr val="accent4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DEE8BA-4C7D-324E-BB5A-522261987DE4}"/>
              </a:ext>
            </a:extLst>
          </p:cNvPr>
          <p:cNvSpPr txBox="1">
            <a:spLocks/>
          </p:cNvSpPr>
          <p:nvPr/>
        </p:nvSpPr>
        <p:spPr>
          <a:xfrm>
            <a:off x="6224308" y="1190626"/>
            <a:ext cx="5782535" cy="4822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Chapters: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Setup your environment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Create a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Hello, CDK! (APIGW + Lambda)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Write your own construct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Use a construct library</a:t>
            </a:r>
          </a:p>
        </p:txBody>
      </p:sp>
    </p:spTree>
    <p:extLst>
      <p:ext uri="{BB962C8B-B14F-4D97-AF65-F5344CB8AC3E}">
        <p14:creationId xmlns:p14="http://schemas.microsoft.com/office/powerpoint/2010/main" val="3616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F312F9-2E84-704F-B10B-B0FD46995E19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err="1"/>
              <a:t>benisrae@amazon.com</a:t>
            </a:r>
            <a:endParaRPr lang="en-US" b="1" dirty="0"/>
          </a:p>
          <a:p>
            <a:r>
              <a:rPr lang="en-US" dirty="0"/>
              <a:t>Twitter: @</a:t>
            </a:r>
            <a:r>
              <a:rPr lang="en-US" dirty="0" err="1"/>
              <a:t>emeshbi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0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D8BC83-57F5-F84A-AE84-C5000A97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172" y="114300"/>
            <a:ext cx="3653828" cy="3653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032" y="4200491"/>
            <a:ext cx="10515600" cy="1502484"/>
          </a:xfrm>
        </p:spPr>
        <p:txBody>
          <a:bodyPr/>
          <a:lstStyle/>
          <a:p>
            <a:r>
              <a:rPr lang="en-US" sz="7200" dirty="0">
                <a:solidFill>
                  <a:srgbClr val="7030A0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rPr>
              <a:t>GAME DAY</a:t>
            </a:r>
            <a:br>
              <a:rPr lang="en-US" sz="3600" dirty="0">
                <a:solidFill>
                  <a:srgbClr val="7030A0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rPr>
            </a:br>
            <a:r>
              <a:rPr lang="en-US" dirty="0">
                <a:solidFill>
                  <a:srgbClr val="FF66CC"/>
                </a:solidFill>
              </a:rPr>
              <a:t>PUT YOUR SKILLS TO THE TEST</a:t>
            </a:r>
            <a:br>
              <a:rPr lang="en-US" dirty="0">
                <a:solidFill>
                  <a:srgbClr val="FF66CC"/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 24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Register now: </a:t>
            </a:r>
            <a:r>
              <a:rPr lang="en-US" dirty="0" err="1"/>
              <a:t>bit.ly</a:t>
            </a:r>
            <a:r>
              <a:rPr lang="en-US" dirty="0"/>
              <a:t>/Floor28GameDay</a:t>
            </a:r>
          </a:p>
        </p:txBody>
      </p:sp>
    </p:spTree>
    <p:extLst>
      <p:ext uri="{BB962C8B-B14F-4D97-AF65-F5344CB8AC3E}">
        <p14:creationId xmlns:p14="http://schemas.microsoft.com/office/powerpoint/2010/main" val="29377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03" y="3699902"/>
            <a:ext cx="1888127" cy="79023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721" y="1447903"/>
            <a:ext cx="1888127" cy="79023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047" y="1426272"/>
            <a:ext cx="1833224" cy="8990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24" y="1450338"/>
            <a:ext cx="1888127" cy="7902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528696" y="1462023"/>
            <a:ext cx="1877263" cy="7620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7532085" y="1462022"/>
            <a:ext cx="1877261" cy="762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2878863" y="3688219"/>
            <a:ext cx="1877263" cy="7620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t="-1" r="-271" b="3474"/>
          <a:stretch/>
        </p:blipFill>
        <p:spPr>
          <a:xfrm>
            <a:off x="7532085" y="3688219"/>
            <a:ext cx="1877261" cy="76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BE048B0-B7DA-B34B-8B7E-5B9E7144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Floor28 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8BC83-57F5-F84A-AE84-C5000A97A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166" y="4438537"/>
            <a:ext cx="1593850" cy="15938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64919" y="3776831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sz="1600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GameDay</a:t>
            </a:r>
            <a:endParaRPr lang="en-US" sz="1600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24 Oct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04607" y="3783783"/>
            <a:ext cx="172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Enterprise IT Day</a:t>
            </a:r>
            <a:endParaRPr lang="en-US" sz="1600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23 Oct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46974" y="3699902"/>
            <a:ext cx="1664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Builders Day </a:t>
            </a:r>
          </a:p>
          <a:p>
            <a:pPr algn="ctr" fontAlgn="b"/>
            <a:r>
              <a:rPr lang="en-US" sz="12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AppSync, Alexa &amp; IoT</a:t>
            </a: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22 Oct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5216" y="1572164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Big Data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14 Oct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57269" y="1560479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 &amp; DL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15 Oct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02828" y="1564539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16 Oct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52001" y="1572163"/>
            <a:ext cx="140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17 Oct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6798" y="2295525"/>
            <a:ext cx="22509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Serverless Data Workshop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Big Data UG Meetup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56264" y="2305869"/>
            <a:ext cx="19703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SageMaker</a:t>
            </a:r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Workshop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ML&amp;DL Meetup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48814" y="2346591"/>
            <a:ext cx="1807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K8s Workshop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DevOps Meetup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20960" y="2315822"/>
            <a:ext cx="1807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Spot Workshop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071934" y="1572163"/>
            <a:ext cx="156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Databases Day</a:t>
            </a:r>
          </a:p>
          <a:p>
            <a:pPr algn="ctr" fontAlgn="b"/>
            <a:r>
              <a:rPr lang="en-US" sz="16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18 Oct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6798" y="4563211"/>
            <a:ext cx="24862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Serverless</a:t>
            </a:r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 Workshop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Virtual assistants UG Meetup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32721" y="2340257"/>
            <a:ext cx="1807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</a:t>
            </a:r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PyTorch</a:t>
            </a:r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Meetup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922" y="4564664"/>
            <a:ext cx="1877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CDK Workshop</a:t>
            </a:r>
          </a:p>
          <a:p>
            <a:pPr algn="ctr" fontAlgn="b"/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IL UG Meetup</a:t>
            </a:r>
            <a:endParaRPr lang="en-US" b="1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02" y="3677273"/>
            <a:ext cx="1833224" cy="89907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97905" y="3728476"/>
            <a:ext cx="187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">
              <a:defRPr/>
            </a:pPr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Builders Day</a:t>
            </a:r>
            <a:b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r>
              <a:rPr lang="en-US" sz="1200" b="1" kern="12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Serverless</a:t>
            </a:r>
            <a:r>
              <a:rPr lang="en-US" sz="12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backend</a:t>
            </a:r>
            <a:endParaRPr lang="en-US" sz="1600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algn="ctr" fontAlgn="b"/>
            <a:r>
              <a:rPr lang="en-US" sz="1600" b="1" kern="1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21 Oct</a:t>
            </a:r>
            <a:endParaRPr lang="en-US" sz="1200" b="1" dirty="0">
              <a:solidFill>
                <a:schemeClr val="bg1"/>
              </a:solidFill>
              <a:latin typeface="Amazon Ember" panose="020B0603020204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43440" y="4571410"/>
            <a:ext cx="1877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"/>
            <a:r>
              <a:rPr lang="en-US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Technical Sessions</a:t>
            </a:r>
          </a:p>
          <a:p>
            <a:pPr algn="ctr" fontAlgn="b"/>
            <a:endParaRPr lang="en-US" b="1" kern="12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621391" y="2638425"/>
            <a:ext cx="108602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9750" y="3057525"/>
            <a:ext cx="10841885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30225" y="3492252"/>
            <a:ext cx="1085141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24492" y="4912064"/>
            <a:ext cx="66235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24492" y="5340484"/>
            <a:ext cx="6651214" cy="1546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24492" y="5799437"/>
            <a:ext cx="666073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58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3A587F-2DC1-47AE-B221-9B3EF7840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I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EDC285-C9D3-7E4B-A882-029F1EEA777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42265" y="1190626"/>
            <a:ext cx="8934099" cy="482224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Elad Ben-Israel</a:t>
            </a:r>
            <a:br>
              <a:rPr lang="en-US" b="1" dirty="0"/>
            </a:br>
            <a:r>
              <a:rPr lang="en-US" b="1" dirty="0"/>
              <a:t>Principal Software Engineer</a:t>
            </a:r>
            <a:br>
              <a:rPr lang="en-US" b="1" dirty="0"/>
            </a:br>
            <a:r>
              <a:rPr lang="en-US" b="1" dirty="0"/>
              <a:t>AWS Developer Tools &amp; SDKs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Unexplainable desire to write code since I’m about 10</a:t>
            </a:r>
          </a:p>
          <a:p>
            <a:r>
              <a:rPr lang="en-US" dirty="0"/>
              <a:t>Unexplainable joy from creating tools and SDKs for developers</a:t>
            </a:r>
          </a:p>
          <a:p>
            <a:r>
              <a:rPr lang="en-US" dirty="0"/>
              <a:t>4 years with Amazon (London, San Francisco and now Tel-Aviv)</a:t>
            </a:r>
          </a:p>
          <a:p>
            <a:r>
              <a:rPr lang="en-US" dirty="0"/>
              <a:t>Prime Air, Amazon Product Search and now AWS SDKs and Tools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164CC-3A0F-D949-87F0-BCBB01DC2F7C}"/>
              </a:ext>
            </a:extLst>
          </p:cNvPr>
          <p:cNvSpPr txBox="1"/>
          <p:nvPr/>
        </p:nvSpPr>
        <p:spPr>
          <a:xfrm>
            <a:off x="2842265" y="5164528"/>
            <a:ext cx="3068758" cy="1346010"/>
          </a:xfrm>
          <a:prstGeom prst="rect">
            <a:avLst/>
          </a:prstGeom>
        </p:spPr>
        <p:txBody>
          <a:bodyPr/>
          <a:lstStyle>
            <a:lvl1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err="1"/>
              <a:t>benisrae@amazon.com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Twitter: </a:t>
            </a:r>
            <a:r>
              <a:rPr lang="en-US" sz="2000" b="1" dirty="0"/>
              <a:t>@</a:t>
            </a:r>
            <a:r>
              <a:rPr lang="en-US" sz="2000" b="1" dirty="0" err="1"/>
              <a:t>emeshbi</a:t>
            </a: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GitHub: </a:t>
            </a:r>
            <a:r>
              <a:rPr lang="en-US" sz="2000" b="1" dirty="0" err="1"/>
              <a:t>eladb</a:t>
            </a:r>
            <a:endParaRPr lang="en-US" sz="2000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105A97-FF8A-B447-843D-D73EB4A521EB}"/>
              </a:ext>
            </a:extLst>
          </p:cNvPr>
          <p:cNvGrpSpPr/>
          <p:nvPr/>
        </p:nvGrpSpPr>
        <p:grpSpPr>
          <a:xfrm>
            <a:off x="188020" y="1153966"/>
            <a:ext cx="2219514" cy="3881022"/>
            <a:chOff x="0" y="835794"/>
            <a:chExt cx="2565400" cy="44577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FAF9337-D06E-324F-8BF9-1E05DC0A5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35794"/>
              <a:ext cx="2565400" cy="4457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F3B3E8-F560-9441-9391-64F7B621B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" t="2549" r="1" b="-2"/>
            <a:stretch/>
          </p:blipFill>
          <p:spPr>
            <a:xfrm>
              <a:off x="502479" y="1759351"/>
              <a:ext cx="1558045" cy="20670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F9CB5AD-B7C3-CB40-BA12-63975C2C81BA}"/>
              </a:ext>
            </a:extLst>
          </p:cNvPr>
          <p:cNvSpPr txBox="1"/>
          <p:nvPr/>
        </p:nvSpPr>
        <p:spPr>
          <a:xfrm>
            <a:off x="5162099" y="5640852"/>
            <a:ext cx="7489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400" dirty="0">
                <a:solidFill>
                  <a:schemeClr val="accent4"/>
                </a:solidFill>
              </a:rPr>
              <a:t>👋</a:t>
            </a:r>
            <a:endParaRPr lang="en-US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8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95689BC3-8597-488C-A7B7-664B51798D2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Modern </a:t>
            </a:r>
            <a:r>
              <a:rPr lang="en-US"/>
              <a:t>cloud applications have lots of “bits”</a:t>
            </a:r>
            <a:endParaRPr lang="en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2129D2-EA9A-3244-A455-A71847AC9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90" y="1430379"/>
            <a:ext cx="10648482" cy="404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505824-8A04-B543-97D9-8F01D63D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cloud applications have lots of “bits”…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AA238F-8F66-B84D-9B27-79FFD2342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952" y="1591531"/>
            <a:ext cx="6430551" cy="4160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4877A3-BA8B-5941-A68B-CEDD3717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6" y="1096846"/>
            <a:ext cx="5358328" cy="359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19CABC-0D35-6145-876B-018B66B46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923" y="1487348"/>
            <a:ext cx="5969536" cy="2669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D68D53-FDD4-594D-8F80-B424C417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78" y="1190626"/>
            <a:ext cx="5593153" cy="4110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0E7AF-0155-4E49-BD61-39420D25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5" y="3334475"/>
            <a:ext cx="4486088" cy="2902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1162C-B44D-8547-B4D4-E3754F92F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115" y="2926237"/>
            <a:ext cx="4868681" cy="3432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13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B93F8-E7FA-BE48-924F-F2F12A6B6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console?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10286-4375-F04A-9E50-A19B451BE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952954"/>
            <a:ext cx="8161482" cy="352826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56B00B92-C58C-5449-870B-E31D5130AB9E}"/>
              </a:ext>
            </a:extLst>
          </p:cNvPr>
          <p:cNvSpPr/>
          <p:nvPr/>
        </p:nvSpPr>
        <p:spPr>
          <a:xfrm>
            <a:off x="5350355" y="872579"/>
            <a:ext cx="449083" cy="3844233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D6D4A-2142-F54E-8C3E-FEDAE5A70D5E}"/>
              </a:ext>
            </a:extLst>
          </p:cNvPr>
          <p:cNvSpPr txBox="1"/>
          <p:nvPr/>
        </p:nvSpPr>
        <p:spPr>
          <a:xfrm>
            <a:off x="265567" y="5117376"/>
            <a:ext cx="3328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consuming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874F3-34D0-C044-884C-F026BBE9C65A}"/>
              </a:ext>
            </a:extLst>
          </p:cNvPr>
          <p:cNvSpPr txBox="1"/>
          <p:nvPr/>
        </p:nvSpPr>
        <p:spPr>
          <a:xfrm>
            <a:off x="588767" y="5713301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Error prone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D43C0-0374-FE4A-AC88-843754E15D9C}"/>
              </a:ext>
            </a:extLst>
          </p:cNvPr>
          <p:cNvSpPr txBox="1"/>
          <p:nvPr/>
        </p:nvSpPr>
        <p:spPr>
          <a:xfrm>
            <a:off x="3241522" y="5713301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Not reproducible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364A5-E5E1-4046-A3EB-643BAE8794F3}"/>
              </a:ext>
            </a:extLst>
          </p:cNvPr>
          <p:cNvSpPr txBox="1"/>
          <p:nvPr/>
        </p:nvSpPr>
        <p:spPr>
          <a:xfrm>
            <a:off x="3944361" y="5125067"/>
            <a:ext cx="2811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Hard to audit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33ECB5-6F57-844D-A204-F0227F1A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97992" y="1281652"/>
            <a:ext cx="8177610" cy="3108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F68217-F26C-DC41-88DE-F02707274C47}"/>
              </a:ext>
            </a:extLst>
          </p:cNvPr>
          <p:cNvSpPr txBox="1"/>
          <p:nvPr/>
        </p:nvSpPr>
        <p:spPr>
          <a:xfrm>
            <a:off x="6878521" y="5640596"/>
            <a:ext cx="1846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😩"/>
            </a:pPr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15566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2385C9-5ECB-5E4B-9FF6-70734668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script?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9932D-5FE7-CC47-A19E-9F474C999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7992" y="1281652"/>
            <a:ext cx="8177610" cy="3108536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22418A84-8E9C-BB4A-AE91-C1A481CDCDA9}"/>
              </a:ext>
            </a:extLst>
          </p:cNvPr>
          <p:cNvSpPr/>
          <p:nvPr/>
        </p:nvSpPr>
        <p:spPr>
          <a:xfrm>
            <a:off x="5350355" y="872579"/>
            <a:ext cx="449083" cy="3844233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" descr="page5image1392">
            <a:extLst>
              <a:ext uri="{FF2B5EF4-FFF2-40B4-BE49-F238E27FC236}">
                <a16:creationId xmlns:a16="http://schemas.microsoft.com/office/drawing/2014/main" id="{B3218422-BBBC-6C44-852B-234E4C8A6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6" t="24845" r="6809" b="37930"/>
          <a:stretch/>
        </p:blipFill>
        <p:spPr bwMode="auto">
          <a:xfrm>
            <a:off x="6095999" y="952954"/>
            <a:ext cx="5521966" cy="3567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CB7ECC-DAAD-6245-B026-4E7683C8D2B5}"/>
              </a:ext>
            </a:extLst>
          </p:cNvPr>
          <p:cNvSpPr txBox="1"/>
          <p:nvPr/>
        </p:nvSpPr>
        <p:spPr>
          <a:xfrm>
            <a:off x="198083" y="5024369"/>
            <a:ext cx="4488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happens if an API call fails?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C4A2C-195E-E244-B836-E43491CA906B}"/>
              </a:ext>
            </a:extLst>
          </p:cNvPr>
          <p:cNvSpPr txBox="1"/>
          <p:nvPr/>
        </p:nvSpPr>
        <p:spPr>
          <a:xfrm>
            <a:off x="198083" y="5424479"/>
            <a:ext cx="3491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 I make updates?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3A0554-89B0-FE41-94CD-85423D8AA691}"/>
              </a:ext>
            </a:extLst>
          </p:cNvPr>
          <p:cNvSpPr txBox="1"/>
          <p:nvPr/>
        </p:nvSpPr>
        <p:spPr>
          <a:xfrm>
            <a:off x="4147038" y="5692686"/>
            <a:ext cx="4709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 I know a resource is ready?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C502E5-E107-B342-AD12-24EED34E7606}"/>
              </a:ext>
            </a:extLst>
          </p:cNvPr>
          <p:cNvSpPr txBox="1"/>
          <p:nvPr/>
        </p:nvSpPr>
        <p:spPr>
          <a:xfrm>
            <a:off x="4874255" y="5270456"/>
            <a:ext cx="2860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pple Color Emoji" pitchFamily="2" charset="0"/>
              <a:buChar char="🤔"/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do I roll back?</a:t>
            </a:r>
          </a:p>
        </p:txBody>
      </p:sp>
    </p:spTree>
    <p:extLst>
      <p:ext uri="{BB962C8B-B14F-4D97-AF65-F5344CB8AC3E}">
        <p14:creationId xmlns:p14="http://schemas.microsoft.com/office/powerpoint/2010/main" val="51102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3FEF7-88E1-D345-8B8D-271F3FA7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Provisioning Engines</a:t>
            </a:r>
            <a:endParaRPr lang="en-US" dirty="0"/>
          </a:p>
        </p:txBody>
      </p: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18B749BB-876A-324A-87B9-EAE5C7C37A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2365" y="1190627"/>
            <a:ext cx="11373999" cy="625774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/>
              <a:t>Infrastructure as Code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E255F-4B3D-E348-9D45-3CE2B5B88CBD}"/>
              </a:ext>
            </a:extLst>
          </p:cNvPr>
          <p:cNvSpPr txBox="1"/>
          <p:nvPr/>
        </p:nvSpPr>
        <p:spPr>
          <a:xfrm>
            <a:off x="6894431" y="4319796"/>
            <a:ext cx="2821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r>
              <a:rPr lang="en-US" sz="2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CloudFormation</a:t>
            </a:r>
            <a:endParaRPr lang="en-US" sz="20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CA2CC85-5BBB-8B41-B931-BDA7BEACF7D4}"/>
              </a:ext>
            </a:extLst>
          </p:cNvPr>
          <p:cNvGrpSpPr/>
          <p:nvPr/>
        </p:nvGrpSpPr>
        <p:grpSpPr>
          <a:xfrm>
            <a:off x="3065997" y="1622228"/>
            <a:ext cx="5239237" cy="3939912"/>
            <a:chOff x="3205697" y="1482528"/>
            <a:chExt cx="5239237" cy="393991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BADB74C-4E6A-E742-AD15-6C260A219A45}"/>
                </a:ext>
              </a:extLst>
            </p:cNvPr>
            <p:cNvGrpSpPr/>
            <p:nvPr/>
          </p:nvGrpSpPr>
          <p:grpSpPr>
            <a:xfrm>
              <a:off x="3205697" y="1482528"/>
              <a:ext cx="5239237" cy="3939912"/>
              <a:chOff x="6195179" y="897480"/>
              <a:chExt cx="5239237" cy="3939912"/>
            </a:xfrm>
          </p:grpSpPr>
          <p:sp>
            <p:nvSpPr>
              <p:cNvPr id="10" name="Cloud 9">
                <a:extLst>
                  <a:ext uri="{FF2B5EF4-FFF2-40B4-BE49-F238E27FC236}">
                    <a16:creationId xmlns:a16="http://schemas.microsoft.com/office/drawing/2014/main" id="{7041CDA0-7187-6D4E-BE8A-3F2AA5633F8A}"/>
                  </a:ext>
                </a:extLst>
              </p:cNvPr>
              <p:cNvSpPr/>
              <p:nvPr/>
            </p:nvSpPr>
            <p:spPr>
              <a:xfrm>
                <a:off x="8319794" y="897480"/>
                <a:ext cx="2222467" cy="1497604"/>
              </a:xfrm>
              <a:prstGeom prst="clou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373C84E-23B2-ED45-94C8-0F7DCFD0FBB0}"/>
                  </a:ext>
                </a:extLst>
              </p:cNvPr>
              <p:cNvCxnSpPr>
                <a:cxnSpLocks/>
                <a:stCxn id="43" idx="3"/>
                <a:endCxn id="50" idx="1"/>
              </p:cNvCxnSpPr>
              <p:nvPr/>
            </p:nvCxnSpPr>
            <p:spPr>
              <a:xfrm>
                <a:off x="7680639" y="4010548"/>
                <a:ext cx="1296133" cy="688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0AA9825-6077-8D43-A5EE-89DBC109E17D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9426600" y="2393489"/>
                <a:ext cx="4428" cy="111566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721006-7A32-594A-8991-E37B4D87A3D7}"/>
                  </a:ext>
                </a:extLst>
              </p:cNvPr>
              <p:cNvSpPr txBox="1"/>
              <p:nvPr/>
            </p:nvSpPr>
            <p:spPr>
              <a:xfrm>
                <a:off x="9518507" y="2603668"/>
                <a:ext cx="1915909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Create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Update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Delete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60E71DE-8A3F-6B4F-825C-9EE413F5F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92555" y="1350980"/>
                <a:ext cx="1008333" cy="603487"/>
              </a:xfrm>
              <a:prstGeom prst="rect">
                <a:avLst/>
              </a:prstGeom>
            </p:spPr>
          </p:pic>
          <p:sp>
            <p:nvSpPr>
              <p:cNvPr id="43" name="Folded Corner 42">
                <a:extLst>
                  <a:ext uri="{FF2B5EF4-FFF2-40B4-BE49-F238E27FC236}">
                    <a16:creationId xmlns:a16="http://schemas.microsoft.com/office/drawing/2014/main" id="{57CFFE56-E580-6246-B35A-12EEDE087EE3}"/>
                  </a:ext>
                </a:extLst>
              </p:cNvPr>
              <p:cNvSpPr/>
              <p:nvPr/>
            </p:nvSpPr>
            <p:spPr>
              <a:xfrm>
                <a:off x="6195179" y="3183703"/>
                <a:ext cx="1485460" cy="1653689"/>
              </a:xfrm>
              <a:prstGeom prst="foldedCorner">
                <a:avLst>
                  <a:gd name="adj" fmla="val 27222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b"/>
              <a:lstStyle/>
              <a:p>
                <a:pPr algn="ctr"/>
                <a:r>
                  <a:rPr lang="en-US" dirty="0"/>
                  <a:t>CloudFormation Template</a:t>
                </a:r>
              </a:p>
              <a:p>
                <a:pPr algn="ctr"/>
                <a:r>
                  <a:rPr lang="en-US" dirty="0"/>
                  <a:t>JSON/YAML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37F0751-1EB4-AE40-98FC-D91913F8801F}"/>
                  </a:ext>
                </a:extLst>
              </p:cNvPr>
              <p:cNvSpPr txBox="1"/>
              <p:nvPr/>
            </p:nvSpPr>
            <p:spPr>
              <a:xfrm>
                <a:off x="8864728" y="2767596"/>
                <a:ext cx="63536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solidFill>
                      <a:schemeClr val="bg1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diff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5977196-DA63-6144-8C1A-4E0AF1FA0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7290" y="4057948"/>
              <a:ext cx="899655" cy="1089056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4F97C95-E3F9-5146-9681-36338F6676E2}"/>
                </a:ext>
              </a:extLst>
            </p:cNvPr>
            <p:cNvSpPr txBox="1"/>
            <p:nvPr/>
          </p:nvSpPr>
          <p:spPr>
            <a:xfrm>
              <a:off x="3300493" y="3198559"/>
              <a:ext cx="1305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Desired State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417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A6A143C-8658-C840-90CA-7B5A503A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746" y="3795779"/>
            <a:ext cx="2023004" cy="1517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9E4258C-567F-B14A-92C8-31B858EBC67D}"/>
              </a:ext>
            </a:extLst>
          </p:cNvPr>
          <p:cNvGrpSpPr/>
          <p:nvPr/>
        </p:nvGrpSpPr>
        <p:grpSpPr>
          <a:xfrm>
            <a:off x="713772" y="958988"/>
            <a:ext cx="8711878" cy="4864261"/>
            <a:chOff x="1234633" y="891251"/>
            <a:chExt cx="8711878" cy="486426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E3332B4-706A-1142-8402-C8986892DA44}"/>
                </a:ext>
              </a:extLst>
            </p:cNvPr>
            <p:cNvSpPr/>
            <p:nvPr/>
          </p:nvSpPr>
          <p:spPr>
            <a:xfrm>
              <a:off x="4873708" y="2329054"/>
              <a:ext cx="5072803" cy="1204664"/>
            </a:xfrm>
            <a:prstGeom prst="roundRect">
              <a:avLst/>
            </a:prstGeom>
            <a:solidFill>
              <a:srgbClr val="F04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78F668-49CA-154B-95BB-77B35D19E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4633" y="891251"/>
              <a:ext cx="6485681" cy="486426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013F52-41BC-FB48-9EA8-AAE788593702}"/>
                </a:ext>
              </a:extLst>
            </p:cNvPr>
            <p:cNvSpPr txBox="1"/>
            <p:nvPr/>
          </p:nvSpPr>
          <p:spPr>
            <a:xfrm>
              <a:off x="4921806" y="2452121"/>
              <a:ext cx="41784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2800">
                  <a:solidFill>
                    <a:schemeClr val="bg1"/>
                  </a:solidFill>
                  <a:latin typeface="American Typewriter" panose="02090604020004020304" pitchFamily="18" charset="77"/>
                </a:defRPr>
              </a:lvl1pPr>
            </a:lstStyle>
            <a:p>
              <a:pPr algn="r"/>
              <a:r>
                <a:rPr lang="en-US" sz="3200" dirty="0"/>
                <a:t>YAML Developer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080CB5-AF89-9249-A75A-A935477D774D}"/>
                </a:ext>
              </a:extLst>
            </p:cNvPr>
            <p:cNvSpPr txBox="1"/>
            <p:nvPr/>
          </p:nvSpPr>
          <p:spPr>
            <a:xfrm rot="20229795">
              <a:off x="3496761" y="2719548"/>
              <a:ext cx="1673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merican Typewriter" panose="02090604020004020304" pitchFamily="18" charset="77"/>
                </a:rPr>
                <a:t>Certified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4162D2-D97E-6D43-9093-48ED9157B888}"/>
                </a:ext>
              </a:extLst>
            </p:cNvPr>
            <p:cNvSpPr txBox="1"/>
            <p:nvPr/>
          </p:nvSpPr>
          <p:spPr>
            <a:xfrm>
              <a:off x="5367828" y="2977686"/>
              <a:ext cx="4178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2800">
                  <a:solidFill>
                    <a:schemeClr val="bg1"/>
                  </a:solidFill>
                  <a:latin typeface="American Typewriter" panose="02090604020004020304" pitchFamily="18" charset="77"/>
                </a:defRPr>
              </a:lvl1pPr>
            </a:lstStyle>
            <a:p>
              <a:pPr algn="r"/>
              <a:r>
                <a:rPr lang="en-US" sz="1800" dirty="0"/>
                <a:t>100% expert at indentation issues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629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15740</TotalTime>
  <Words>467</Words>
  <Application>Microsoft Macintosh PowerPoint</Application>
  <PresentationFormat>Widescreen</PresentationFormat>
  <Paragraphs>159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Amazon Ember Thin</vt:lpstr>
      <vt:lpstr>Amazon Ember Light</vt:lpstr>
      <vt:lpstr>Arial</vt:lpstr>
      <vt:lpstr>Apple Color Emoji</vt:lpstr>
      <vt:lpstr>Amazon Ember</vt:lpstr>
      <vt:lpstr>Amazon Ember Heavy</vt:lpstr>
      <vt:lpstr>American Typewriter</vt:lpstr>
      <vt:lpstr>Custom Design</vt:lpstr>
      <vt:lpstr>Intro to AWS Cloud Development Kit</vt:lpstr>
      <vt:lpstr>Floor28 Agenda</vt:lpstr>
      <vt:lpstr>About me</vt:lpstr>
      <vt:lpstr>Modern cloud applications have lots of “bits”</vt:lpstr>
      <vt:lpstr>Modern cloud applications have lots of “bits”…</vt:lpstr>
      <vt:lpstr>Use the console?</vt:lpstr>
      <vt:lpstr>Write a script?</vt:lpstr>
      <vt:lpstr>Resource Provisioning Engines</vt:lpstr>
      <vt:lpstr>PowerPoint Presentation</vt:lpstr>
      <vt:lpstr>CloudFormation DOMs</vt:lpstr>
      <vt:lpstr>CloudFormation Abstraction Level?</vt:lpstr>
      <vt:lpstr>PowerPoint Presentation</vt:lpstr>
      <vt:lpstr>AWS Cloud Development Kit (CDK)</vt:lpstr>
      <vt:lpstr>👍 👍 👍 Constructs</vt:lpstr>
      <vt:lpstr>PowerPoint Presentation</vt:lpstr>
      <vt:lpstr>In this workshop…</vt:lpstr>
      <vt:lpstr>PowerPoint Presentation</vt:lpstr>
      <vt:lpstr>GAME DAY PUT YOUR SKILLS TO THE TEST OCT 24  Register now: bit.ly/Floor28GameDay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dusa1</dc:creator>
  <cp:lastModifiedBy>Elad Ben-Israel</cp:lastModifiedBy>
  <cp:revision>1141</cp:revision>
  <dcterms:modified xsi:type="dcterms:W3CDTF">2018-10-21T11:37:17Z</dcterms:modified>
</cp:coreProperties>
</file>